
<file path=[Content_Types].xml><?xml version="1.0" encoding="utf-8"?>
<Types xmlns="http://schemas.openxmlformats.org/package/2006/content-types">
  <Default Extension="xml" ContentType="application/xml"/>
  <Default Extension="mp4" ContentType="audio/unknown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69" autoAdjust="0"/>
    <p:restoredTop sz="94660"/>
  </p:normalViewPr>
  <p:slideViewPr>
    <p:cSldViewPr snapToGrid="0">
      <p:cViewPr varScale="1">
        <p:scale>
          <a:sx n="30" d="100"/>
          <a:sy n="30" d="100"/>
        </p:scale>
        <p:origin x="-2016" y="-120"/>
      </p:cViewPr>
      <p:guideLst>
        <p:guide orient="horz" pos="9535"/>
        <p:guide pos="13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23/06/20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microsoft.com/office/2007/relationships/media" Target="../media/media1.mp4"/><Relationship Id="rId2" Type="http://schemas.openxmlformats.org/officeDocument/2006/relationships/audio" Target="../media/media1.mp4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2803763" cy="3338521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819246" y="4338684"/>
            <a:ext cx="9130554" cy="239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 smtClean="0">
                <a:solidFill>
                  <a:srgbClr val="008000"/>
                </a:solidFill>
              </a:rPr>
              <a:t>Background</a:t>
            </a:r>
          </a:p>
          <a:p>
            <a:r>
              <a:rPr lang="en-US" sz="4800" dirty="0" smtClean="0"/>
              <a:t>Human </a:t>
            </a:r>
            <a:r>
              <a:rPr lang="en-US" sz="4800" dirty="0"/>
              <a:t>papillomavirus (HPV) is associated with anal cancer, which is more common in HIV-positive people. </a:t>
            </a:r>
            <a:endParaRPr lang="en-US" sz="4800" dirty="0" smtClean="0"/>
          </a:p>
          <a:p>
            <a:endParaRPr lang="en-US" sz="4800" dirty="0"/>
          </a:p>
          <a:p>
            <a:r>
              <a:rPr lang="en-US" sz="4800" dirty="0" smtClean="0"/>
              <a:t>However</a:t>
            </a:r>
            <a:r>
              <a:rPr lang="en-US" sz="4800" dirty="0"/>
              <a:t>, there is little data on anal papillomavirus infection in HIV-positive men in our country.</a:t>
            </a:r>
            <a:endParaRPr lang="es-PE" sz="4800" dirty="0"/>
          </a:p>
          <a:p>
            <a:r>
              <a:rPr lang="en-US" sz="4800" dirty="0"/>
              <a:t> </a:t>
            </a:r>
            <a:endParaRPr lang="es-PE" sz="4800" dirty="0"/>
          </a:p>
          <a:p>
            <a:pPr algn="ctr"/>
            <a:r>
              <a:rPr lang="en-US" sz="4800" b="1" dirty="0" smtClean="0">
                <a:solidFill>
                  <a:srgbClr val="008000"/>
                </a:solidFill>
              </a:rPr>
              <a:t>Objective</a:t>
            </a:r>
            <a:endParaRPr lang="en-US" sz="4800" dirty="0">
              <a:solidFill>
                <a:srgbClr val="008000"/>
              </a:solidFill>
            </a:endParaRPr>
          </a:p>
          <a:p>
            <a:r>
              <a:rPr lang="en-US" sz="4800" dirty="0" smtClean="0"/>
              <a:t>To </a:t>
            </a:r>
            <a:r>
              <a:rPr lang="en-US" sz="4800" dirty="0"/>
              <a:t>determine the prevalence and characteristics of anal HPV infection in HIV-positive men who have sex with men (MSM).</a:t>
            </a:r>
            <a:endParaRPr lang="es-PE" sz="4800" dirty="0"/>
          </a:p>
          <a:p>
            <a:r>
              <a:rPr lang="en-US" sz="4800" dirty="0"/>
              <a:t> </a:t>
            </a:r>
            <a:endParaRPr lang="es-PE" sz="4800" dirty="0"/>
          </a:p>
          <a:p>
            <a:pPr algn="ctr"/>
            <a:r>
              <a:rPr lang="en-US" sz="4800" b="1" dirty="0" smtClean="0">
                <a:solidFill>
                  <a:srgbClr val="008000"/>
                </a:solidFill>
              </a:rPr>
              <a:t>Method</a:t>
            </a:r>
            <a:endParaRPr lang="en-US" sz="4800" dirty="0" smtClean="0">
              <a:solidFill>
                <a:srgbClr val="008000"/>
              </a:solidFill>
            </a:endParaRPr>
          </a:p>
          <a:p>
            <a:r>
              <a:rPr lang="en-US" sz="4800" dirty="0" smtClean="0"/>
              <a:t>Prospective </a:t>
            </a:r>
            <a:r>
              <a:rPr lang="en-US" sz="4800" dirty="0"/>
              <a:t>cross-sectional observational study of HIV-positive MSM at our center between September 2017 and December 2018. </a:t>
            </a:r>
            <a:endParaRPr lang="en-US" sz="4800" dirty="0" smtClean="0"/>
          </a:p>
          <a:p>
            <a:r>
              <a:rPr lang="en-US" sz="4800" dirty="0" smtClean="0"/>
              <a:t>HPV </a:t>
            </a:r>
            <a:r>
              <a:rPr lang="en-US" sz="4800" dirty="0"/>
              <a:t>detection and typing was performed using a polymerase chain reaction technique that evaluated 21 genotypes: </a:t>
            </a:r>
            <a:endParaRPr lang="en-US" sz="4800" dirty="0" smtClean="0"/>
          </a:p>
          <a:p>
            <a:endParaRPr lang="en-US" sz="4800" dirty="0" smtClean="0"/>
          </a:p>
          <a:p>
            <a:pPr marL="685800" indent="-685800">
              <a:buFont typeface="Wingdings" charset="2"/>
              <a:buChar char="ü"/>
            </a:pPr>
            <a:r>
              <a:rPr lang="en-US" sz="4800" dirty="0" smtClean="0"/>
              <a:t>Six </a:t>
            </a:r>
            <a:r>
              <a:rPr lang="en-US" sz="4800" dirty="0"/>
              <a:t>low-</a:t>
            </a:r>
            <a:r>
              <a:rPr lang="en-US" sz="4800" dirty="0" smtClean="0"/>
              <a:t>risk: 6</a:t>
            </a:r>
            <a:r>
              <a:rPr lang="en-US" sz="4800" dirty="0"/>
              <a:t>, 11, 42, 43, 44 and </a:t>
            </a:r>
            <a:r>
              <a:rPr lang="en-US" sz="4800" dirty="0" smtClean="0"/>
              <a:t>81 </a:t>
            </a:r>
            <a:r>
              <a:rPr lang="en-US" sz="4800" dirty="0"/>
              <a:t>and </a:t>
            </a:r>
            <a:endParaRPr lang="en-US" sz="4800" dirty="0" smtClean="0"/>
          </a:p>
          <a:p>
            <a:pPr marL="685800" indent="-685800">
              <a:buFont typeface="Wingdings" charset="2"/>
              <a:buChar char="ü"/>
            </a:pPr>
            <a:r>
              <a:rPr lang="en-US" sz="4800" dirty="0" smtClean="0"/>
              <a:t>15 </a:t>
            </a:r>
            <a:r>
              <a:rPr lang="en-US" sz="4800" dirty="0"/>
              <a:t>high-</a:t>
            </a:r>
            <a:r>
              <a:rPr lang="en-US" sz="4800" dirty="0" smtClean="0"/>
              <a:t>risk: 16</a:t>
            </a:r>
            <a:r>
              <a:rPr lang="en-US" sz="4800" dirty="0"/>
              <a:t>, 18, 31, 33, 35, 39, 45, 51, 52, 53, 56, 58, 59, 66 and </a:t>
            </a:r>
            <a:r>
              <a:rPr lang="en-US" sz="4800" dirty="0" smtClean="0"/>
              <a:t>68.</a:t>
            </a:r>
            <a:endParaRPr lang="es-PE" sz="4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319346" y="4338684"/>
            <a:ext cx="16960212" cy="239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44644" y="390487"/>
            <a:ext cx="39954754" cy="172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400" b="1" dirty="0" smtClean="0"/>
              <a:t> 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Prevalence </a:t>
            </a: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and Characteristics of Anal Papillomavirus Infection in 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Cohort </a:t>
            </a: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 HIV-positive Men Who Have Sex with Men in Lima, Peru</a:t>
            </a:r>
            <a:endParaRPr lang="es-PE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979238" y="1578979"/>
            <a:ext cx="35888868" cy="151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P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Jaime A. Collins</a:t>
            </a:r>
            <a:r>
              <a:rPr lang="es-PE" sz="360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s-P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Miriam Soria</a:t>
            </a:r>
            <a:r>
              <a:rPr lang="es-PE" sz="360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s-P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Raúl Castillo</a:t>
            </a:r>
            <a:r>
              <a:rPr lang="es-PE" sz="360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s-P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Oscar Malpartida</a:t>
            </a:r>
            <a:r>
              <a:rPr lang="es-PE" sz="360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s-P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David Cerrón</a:t>
            </a:r>
            <a:r>
              <a:rPr lang="es-PE" sz="360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s-P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José </a:t>
            </a:r>
            <a:r>
              <a:rPr lang="es-P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Ballena</a:t>
            </a:r>
            <a:r>
              <a:rPr lang="es-PE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s-P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Ricardo Illescas</a:t>
            </a:r>
            <a:r>
              <a:rPr lang="es-PE" sz="360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s-P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:Infectious Diseases Service. </a:t>
            </a:r>
            <a:r>
              <a:rPr lang="en-US" sz="360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:Cytopathology and Genetics Service. </a:t>
            </a:r>
            <a:r>
              <a:rPr lang="en-US" sz="3600" baseline="30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:Infectious Disease Fellow. Guillermo </a:t>
            </a:r>
            <a:r>
              <a:rPr lang="en-US" sz="36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Almenara</a:t>
            </a:r>
            <a:r>
              <a:rPr lang="en-US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Hospital, EsSalud, Lima, Peru.</a:t>
            </a:r>
            <a:endParaRPr lang="es-PE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1940877" y="28863607"/>
            <a:ext cx="18922008" cy="0"/>
          </a:xfrm>
          <a:prstGeom prst="straightConnector1">
            <a:avLst/>
          </a:prstGeom>
          <a:noFill/>
          <a:ln w="76200">
            <a:solidFill>
              <a:srgbClr val="EF40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2172936" y="4338683"/>
            <a:ext cx="8925510" cy="239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endParaRPr lang="en-US" sz="5000" b="1" dirty="0" smtClean="0"/>
          </a:p>
          <a:p>
            <a:endParaRPr lang="en-US" sz="5000" b="1" dirty="0"/>
          </a:p>
          <a:p>
            <a:endParaRPr lang="en-US" sz="5000" b="1" dirty="0" smtClean="0"/>
          </a:p>
          <a:p>
            <a:endParaRPr lang="en-US" sz="5000" b="1" dirty="0"/>
          </a:p>
          <a:p>
            <a:pPr algn="ctr"/>
            <a:r>
              <a:rPr lang="en-US" sz="5000" b="1" dirty="0" smtClean="0">
                <a:solidFill>
                  <a:srgbClr val="008000"/>
                </a:solidFill>
              </a:rPr>
              <a:t>Conclusions</a:t>
            </a:r>
            <a:r>
              <a:rPr lang="en-US" sz="5000" b="1" dirty="0">
                <a:solidFill>
                  <a:srgbClr val="008000"/>
                </a:solidFill>
              </a:rPr>
              <a:t>:</a:t>
            </a:r>
            <a:r>
              <a:rPr lang="en-US" sz="5000" dirty="0">
                <a:solidFill>
                  <a:srgbClr val="008000"/>
                </a:solidFill>
              </a:rPr>
              <a:t> </a:t>
            </a:r>
            <a:endParaRPr lang="en-US" sz="5000" dirty="0" smtClean="0">
              <a:solidFill>
                <a:srgbClr val="008000"/>
              </a:solidFill>
            </a:endParaRPr>
          </a:p>
          <a:p>
            <a:endParaRPr lang="en-US" sz="5000" dirty="0" smtClean="0"/>
          </a:p>
          <a:p>
            <a:pPr marL="685800" indent="-685800">
              <a:buFont typeface="Wingdings" charset="2"/>
              <a:buChar char="ü"/>
            </a:pPr>
            <a:r>
              <a:rPr lang="en-US" sz="5000" dirty="0" smtClean="0"/>
              <a:t>HPV </a:t>
            </a:r>
            <a:r>
              <a:rPr lang="en-US" sz="5000" dirty="0"/>
              <a:t>anal infection in HIV-positive MSM is very high in our center</a:t>
            </a:r>
            <a:r>
              <a:rPr lang="en-US" sz="5000" dirty="0" smtClean="0"/>
              <a:t>.</a:t>
            </a:r>
          </a:p>
          <a:p>
            <a:pPr marL="685800" indent="-685800">
              <a:buFont typeface="Wingdings" charset="2"/>
              <a:buChar char="ü"/>
            </a:pPr>
            <a:endParaRPr lang="en-US" sz="5000" dirty="0" smtClean="0"/>
          </a:p>
          <a:p>
            <a:pPr marL="685800" indent="-685800">
              <a:buFont typeface="Wingdings" charset="2"/>
              <a:buChar char="ü"/>
            </a:pPr>
            <a:r>
              <a:rPr lang="en-US" sz="5000" dirty="0" smtClean="0"/>
              <a:t>Infection </a:t>
            </a:r>
            <a:r>
              <a:rPr lang="en-US" sz="5000" dirty="0"/>
              <a:t>with multiple HPV genotypes is the rule. </a:t>
            </a:r>
            <a:endParaRPr lang="en-US" sz="5000" dirty="0" smtClean="0"/>
          </a:p>
          <a:p>
            <a:pPr marL="685800" indent="-685800">
              <a:buFont typeface="Wingdings" charset="2"/>
              <a:buChar char="ü"/>
            </a:pPr>
            <a:endParaRPr lang="en-US" sz="5000" dirty="0"/>
          </a:p>
          <a:p>
            <a:pPr marL="685800" indent="-685800">
              <a:buFont typeface="Wingdings" charset="2"/>
              <a:buChar char="ü"/>
            </a:pPr>
            <a:r>
              <a:rPr lang="en-US" sz="5000" dirty="0" smtClean="0"/>
              <a:t>The </a:t>
            </a:r>
            <a:r>
              <a:rPr lang="en-US" sz="5000" dirty="0"/>
              <a:t>distribution of papillomavirus genotypes is similar to that of other series or regions</a:t>
            </a:r>
            <a:r>
              <a:rPr lang="en-US" sz="5000" dirty="0" smtClean="0"/>
              <a:t>.</a:t>
            </a:r>
          </a:p>
          <a:p>
            <a:pPr marL="685800" indent="-685800">
              <a:buFont typeface="Wingdings" charset="2"/>
              <a:buChar char="ü"/>
            </a:pPr>
            <a:endParaRPr lang="en-US" sz="5000" dirty="0"/>
          </a:p>
          <a:p>
            <a:pPr marL="685800" indent="-685800">
              <a:buFont typeface="Wingdings" charset="2"/>
              <a:buChar char="ü"/>
            </a:pPr>
            <a:r>
              <a:rPr lang="en-US" sz="5000" dirty="0" smtClean="0"/>
              <a:t>These </a:t>
            </a:r>
            <a:r>
              <a:rPr lang="en-US" sz="5000" dirty="0"/>
              <a:t>findings emphasize the importance of vaccination against papillomavirus in HIV-positive carriers, especially MSM, to prevent anal cancer.</a:t>
            </a:r>
            <a:endParaRPr lang="es-PE" sz="5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12160" y="5037931"/>
            <a:ext cx="14308490" cy="554595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33528" y="11303593"/>
            <a:ext cx="21039407" cy="15325470"/>
          </a:xfrm>
          <a:prstGeom prst="rect">
            <a:avLst/>
          </a:prstGeom>
        </p:spPr>
      </p:pic>
      <p:pic>
        <p:nvPicPr>
          <p:cNvPr id="8" name="2. AIDS2020_e-poster_audio_Collins_23-jun.mp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20994688" y="1473041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77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199</Words>
  <Application>Microsoft Macintosh PowerPoint</Application>
  <PresentationFormat>Personalizado</PresentationFormat>
  <Paragraphs>31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JAIME A. COLLINS</cp:lastModifiedBy>
  <cp:revision>27</cp:revision>
  <dcterms:created xsi:type="dcterms:W3CDTF">2016-06-23T11:49:10Z</dcterms:created>
  <dcterms:modified xsi:type="dcterms:W3CDTF">2020-06-23T17:25:14Z</dcterms:modified>
</cp:coreProperties>
</file>